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0" r:id="rId6"/>
    <p:sldId id="273" r:id="rId7"/>
    <p:sldId id="271" r:id="rId8"/>
    <p:sldId id="276" r:id="rId9"/>
    <p:sldId id="264" r:id="rId10"/>
    <p:sldId id="278" r:id="rId11"/>
    <p:sldId id="275" r:id="rId12"/>
    <p:sldId id="279" r:id="rId13"/>
    <p:sldId id="277" r:id="rId14"/>
    <p:sldId id="280" r:id="rId15"/>
    <p:sldId id="282" r:id="rId16"/>
    <p:sldId id="281" r:id="rId17"/>
    <p:sldId id="284" r:id="rId18"/>
    <p:sldId id="283" r:id="rId19"/>
    <p:sldId id="287" r:id="rId20"/>
    <p:sldId id="286" r:id="rId21"/>
    <p:sldId id="285" r:id="rId22"/>
    <p:sldId id="269" r:id="rId23"/>
    <p:sldId id="265" r:id="rId24"/>
    <p:sldId id="288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291" autoAdjust="0"/>
  </p:normalViewPr>
  <p:slideViewPr>
    <p:cSldViewPr snapToGrid="0" showGuides="1">
      <p:cViewPr varScale="1">
        <p:scale>
          <a:sx n="74" d="100"/>
          <a:sy n="74" d="100"/>
        </p:scale>
        <p:origin x="576" y="72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12-Jan-24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12-Jan-24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=""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=""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691BBC0-FAFE-4A57-9925-6182B74C4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=""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=""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=""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=""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=""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540A1271-E1E7-40AB-9552-9B42495440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=""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691BBC0-FAFE-4A57-9925-6182B74C4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=""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=""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=""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=""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=""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=""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=""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=""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=""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=""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=""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=""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=""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=""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=""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=""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=""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=""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=""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=""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=""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=""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E88C711-3D16-496B-BF96-001A0C0A3A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=""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=""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=""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=""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=""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=""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=""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=""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=""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=""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=""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=""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=""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83C23D1-BE9A-4E52-9BEF-D55C4CB757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6668B9DC-C6AF-45D4-BBA3-A5EF781EAB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=""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=""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ir_monitoring" TargetMode="External"/><Relationship Id="rId7" Type="http://schemas.openxmlformats.org/officeDocument/2006/relationships/hyperlink" Target="https://tspcb.cgg.gov.in/default.aspx" TargetMode="External"/><Relationship Id="rId2" Type="http://schemas.openxmlformats.org/officeDocument/2006/relationships/hyperlink" Target="https://en.wikipedia.org/wiki/Weighted_average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pcb.nic.in/" TargetMode="External"/><Relationship Id="rId5" Type="http://schemas.openxmlformats.org/officeDocument/2006/relationships/hyperlink" Target="https://en.wikipedia.org/wiki/NowCast_(air_quality_index)#:~:text=Thus%2C%20the%20three%20NowCast%20concentrations,Air%20Quality%3A%20Good)%20respectively." TargetMode="External"/><Relationship Id="rId4" Type="http://schemas.openxmlformats.org/officeDocument/2006/relationships/hyperlink" Target="https://en.wikipedia.org/wiki/United_States_Environmental_Protection_Agency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433" y="272434"/>
            <a:ext cx="9313300" cy="1820641"/>
          </a:xfrm>
        </p:spPr>
        <p:txBody>
          <a:bodyPr/>
          <a:lstStyle/>
          <a:p>
            <a:r>
              <a:rPr lang="en-US" sz="6000" dirty="0" smtClean="0"/>
              <a:t>HYDERABAD AIR QUALITY INDEX</a:t>
            </a:r>
            <a:endParaRPr lang="ru-RU" sz="6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21982" y="2111142"/>
            <a:ext cx="7328078" cy="817878"/>
          </a:xfrm>
        </p:spPr>
        <p:txBody>
          <a:bodyPr/>
          <a:lstStyle/>
          <a:p>
            <a:r>
              <a:rPr lang="en-US" sz="3600" b="1" dirty="0"/>
              <a:t>(How healthy is the air we breathe?)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636" y="3364459"/>
            <a:ext cx="4268416" cy="2269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4880" y="364657"/>
            <a:ext cx="114698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öhne"/>
              </a:rPr>
              <a:t>Data Cleaning and Outlier </a:t>
            </a:r>
            <a:r>
              <a:rPr lang="en-US" sz="3600" b="1" dirty="0" smtClean="0">
                <a:solidFill>
                  <a:schemeClr val="bg1"/>
                </a:solidFill>
                <a:latin typeface="Söhne"/>
              </a:rPr>
              <a:t>Detection-NowCast Conc</a:t>
            </a:r>
            <a:endParaRPr lang="en-US" sz="3600" b="1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9434" y="1225689"/>
            <a:ext cx="1039959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Objective: Ensure data quality and handle outliers in </a:t>
            </a:r>
            <a:r>
              <a:rPr lang="en-US" sz="2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NowCast </a:t>
            </a:r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Conc</a:t>
            </a:r>
            <a:r>
              <a:rPr lang="en-US" sz="2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endParaRPr lang="en-US" sz="2000" b="1" dirty="0" smtClean="0">
              <a:solidFill>
                <a:schemeClr val="bg1"/>
              </a:solidFill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US" sz="2000" b="1" dirty="0" smtClean="0">
                <a:solidFill>
                  <a:schemeClr val="bg1"/>
                </a:solidFill>
                <a:latin typeface="Söhne"/>
              </a:rPr>
              <a:t>Quantile </a:t>
            </a:r>
            <a:r>
              <a:rPr lang="en-US" sz="2000" b="1" dirty="0">
                <a:solidFill>
                  <a:schemeClr val="bg1"/>
                </a:solidFill>
                <a:latin typeface="Söhne"/>
              </a:rPr>
              <a:t>Calculation:</a:t>
            </a:r>
            <a:endParaRPr lang="en-US" sz="2000" dirty="0">
              <a:solidFill>
                <a:schemeClr val="bg1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Q1 = 25th percentile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Q3 = 75th percentile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IQR (Interquartile Range) = Q3 - </a:t>
            </a:r>
            <a:r>
              <a:rPr lang="en-US" sz="2000" dirty="0" smtClean="0">
                <a:solidFill>
                  <a:schemeClr val="bg1"/>
                </a:solidFill>
                <a:latin typeface="Söhne"/>
              </a:rPr>
              <a:t>Q1</a:t>
            </a:r>
          </a:p>
          <a:p>
            <a:pPr marL="742950" lvl="1" indent="-28575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Söhne"/>
              </a:rPr>
              <a:t>Outlier Thresholds:</a:t>
            </a:r>
            <a:endParaRPr lang="en-US" sz="2000" dirty="0">
              <a:solidFill>
                <a:schemeClr val="bg1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Lower Bound = Q1 - 1.5 * IQR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Upper Bound = Q3 + 1.5 * </a:t>
            </a:r>
            <a:r>
              <a:rPr lang="en-US" sz="2000" dirty="0" smtClean="0">
                <a:solidFill>
                  <a:schemeClr val="bg1"/>
                </a:solidFill>
                <a:latin typeface="Söhne"/>
              </a:rPr>
              <a:t>IQR</a:t>
            </a:r>
          </a:p>
          <a:p>
            <a:pPr marL="742950" lvl="1" indent="-28575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Söhne"/>
              </a:rPr>
              <a:t>Outlier Detection:</a:t>
            </a:r>
            <a:endParaRPr lang="en-US" sz="2000" dirty="0">
              <a:solidFill>
                <a:schemeClr val="bg1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Identify outliers using threshold </a:t>
            </a:r>
            <a:r>
              <a:rPr lang="en-US" sz="2000" dirty="0" smtClean="0">
                <a:solidFill>
                  <a:schemeClr val="bg1"/>
                </a:solidFill>
                <a:latin typeface="Söhne"/>
              </a:rPr>
              <a:t>conditions</a:t>
            </a:r>
          </a:p>
          <a:p>
            <a:pPr marL="742950" lvl="1" indent="-28575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Söhne"/>
              </a:rPr>
              <a:t>Outlier Handling:</a:t>
            </a:r>
            <a:endParaRPr lang="en-US" sz="2000" dirty="0">
              <a:solidFill>
                <a:schemeClr val="bg1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Impute outliers in "NowCast Conc." with the </a:t>
            </a:r>
            <a:r>
              <a:rPr lang="en-US" sz="2000" dirty="0" smtClean="0">
                <a:solidFill>
                  <a:schemeClr val="bg1"/>
                </a:solidFill>
                <a:latin typeface="Söhne"/>
              </a:rPr>
              <a:t>mean</a:t>
            </a:r>
          </a:p>
          <a:p>
            <a:pPr lvl="1"/>
            <a:endParaRPr lang="en-US" sz="2000" dirty="0">
              <a:solidFill>
                <a:schemeClr val="bg1"/>
              </a:solidFill>
              <a:latin typeface="Söhne"/>
            </a:endParaRPr>
          </a:p>
          <a:p>
            <a:r>
              <a:rPr lang="en-US" sz="2000" i="1" dirty="0">
                <a:solidFill>
                  <a:schemeClr val="bg1"/>
                </a:solidFill>
                <a:latin typeface="Söhne"/>
              </a:rPr>
              <a:t>Result: Improved data quality for robust analysis.</a:t>
            </a:r>
            <a:endParaRPr lang="en-US" sz="2000" b="0" i="0" dirty="0">
              <a:solidFill>
                <a:schemeClr val="bg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168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8340" y="159940"/>
            <a:ext cx="94008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Söhne"/>
              </a:rPr>
              <a:t>Data Cleaning and Outlier Detection - AQI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8340" y="711790"/>
            <a:ext cx="10331355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Objective</a:t>
            </a:r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: Ensure data quality and handle outliers in "</a:t>
            </a:r>
            <a:r>
              <a:rPr lang="en-US" sz="2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AQI</a:t>
            </a:r>
            <a:r>
              <a:rPr lang="en-US" sz="2000" i="1" dirty="0" smtClean="0">
                <a:solidFill>
                  <a:schemeClr val="bg1"/>
                </a:solidFill>
              </a:rPr>
              <a:t>“</a:t>
            </a:r>
          </a:p>
          <a:p>
            <a:endParaRPr lang="en-US" sz="2000" b="1" dirty="0">
              <a:solidFill>
                <a:schemeClr val="bg1"/>
              </a:solidFill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US" sz="2000" b="1" dirty="0" smtClean="0">
                <a:solidFill>
                  <a:schemeClr val="bg1"/>
                </a:solidFill>
                <a:latin typeface="Söhne"/>
              </a:rPr>
              <a:t>Quantile </a:t>
            </a:r>
            <a:r>
              <a:rPr lang="en-US" sz="2000" b="1" dirty="0">
                <a:solidFill>
                  <a:schemeClr val="bg1"/>
                </a:solidFill>
                <a:latin typeface="Söhne"/>
              </a:rPr>
              <a:t>Calculation:</a:t>
            </a:r>
            <a:endParaRPr lang="en-US" sz="2000" dirty="0">
              <a:solidFill>
                <a:schemeClr val="bg1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Q1 = 25th percentile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Q3 = 75th percentile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IQR (Interquartile Range) = Q3 - </a:t>
            </a:r>
            <a:r>
              <a:rPr lang="en-US" sz="2000" dirty="0" smtClean="0">
                <a:solidFill>
                  <a:schemeClr val="bg1"/>
                </a:solidFill>
                <a:latin typeface="Söhne"/>
              </a:rPr>
              <a:t>Q1</a:t>
            </a:r>
          </a:p>
          <a:p>
            <a:pPr lvl="1"/>
            <a:endParaRPr lang="en-US" sz="2000" dirty="0">
              <a:solidFill>
                <a:schemeClr val="bg1"/>
              </a:solidFill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Söhne"/>
              </a:rPr>
              <a:t>Outlier Thresholds:</a:t>
            </a:r>
            <a:endParaRPr lang="en-US" sz="2000" dirty="0">
              <a:solidFill>
                <a:schemeClr val="bg1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Lower Bound = Q1 - 1.5 * IQR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Upper Bound = Q3 + 1.5 * </a:t>
            </a:r>
            <a:r>
              <a:rPr lang="en-US" sz="2000" dirty="0" smtClean="0">
                <a:solidFill>
                  <a:schemeClr val="bg1"/>
                </a:solidFill>
                <a:latin typeface="Söhne"/>
              </a:rPr>
              <a:t>IQR</a:t>
            </a:r>
          </a:p>
          <a:p>
            <a:pPr lvl="1"/>
            <a:endParaRPr lang="en-US" sz="2000" dirty="0">
              <a:solidFill>
                <a:schemeClr val="bg1"/>
              </a:solidFill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Söhne"/>
              </a:rPr>
              <a:t>Outlier Detection:</a:t>
            </a:r>
            <a:endParaRPr lang="en-US" sz="2000" dirty="0">
              <a:solidFill>
                <a:schemeClr val="bg1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Identify outliers using threshold </a:t>
            </a:r>
            <a:r>
              <a:rPr lang="en-US" sz="2000" dirty="0" smtClean="0">
                <a:solidFill>
                  <a:schemeClr val="bg1"/>
                </a:solidFill>
                <a:latin typeface="Söhne"/>
              </a:rPr>
              <a:t>conditions</a:t>
            </a:r>
          </a:p>
          <a:p>
            <a:pPr marL="742950" lvl="1" indent="-28575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Söhne"/>
              </a:rPr>
              <a:t>Outlier Handling</a:t>
            </a:r>
            <a:r>
              <a:rPr lang="en-US" sz="2000" b="1" dirty="0" smtClean="0">
                <a:solidFill>
                  <a:schemeClr val="bg1"/>
                </a:solidFill>
                <a:latin typeface="Söhne"/>
              </a:rPr>
              <a:t>:</a:t>
            </a:r>
            <a:endParaRPr lang="en-US" sz="2000" dirty="0">
              <a:solidFill>
                <a:schemeClr val="bg1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Impute outliers in "AQI" with the </a:t>
            </a:r>
            <a:r>
              <a:rPr lang="en-US" sz="2000" dirty="0" smtClean="0">
                <a:solidFill>
                  <a:schemeClr val="bg1"/>
                </a:solidFill>
                <a:latin typeface="Söhne"/>
              </a:rPr>
              <a:t>mean</a:t>
            </a:r>
          </a:p>
          <a:p>
            <a:pPr lvl="1"/>
            <a:endParaRPr lang="en-US" sz="2000" dirty="0">
              <a:solidFill>
                <a:schemeClr val="bg1"/>
              </a:solidFill>
              <a:latin typeface="Söhne"/>
            </a:endParaRPr>
          </a:p>
          <a:p>
            <a:r>
              <a:rPr lang="en-US" sz="2000" i="1" dirty="0">
                <a:solidFill>
                  <a:schemeClr val="bg1"/>
                </a:solidFill>
                <a:latin typeface="Söhne"/>
              </a:rPr>
              <a:t>Result: Enhanced data quality for robust AQI analysis.</a:t>
            </a:r>
            <a:endParaRPr lang="en-US" sz="2000" b="0" i="0" dirty="0">
              <a:solidFill>
                <a:schemeClr val="bg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4811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8615" y="187235"/>
            <a:ext cx="76889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öhne"/>
              </a:rPr>
              <a:t>Boxplot Visualization - NowCast Conc.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8615" y="976727"/>
            <a:ext cx="1147776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ohne"/>
              </a:rPr>
              <a:t>Objective: Visualize the distribution of "NowCast Conc." to identify potential </a:t>
            </a:r>
            <a:r>
              <a:rPr lang="en-US" b="1" dirty="0" smtClean="0">
                <a:solidFill>
                  <a:schemeClr val="bg1"/>
                </a:solidFill>
                <a:latin typeface="Sohne"/>
              </a:rPr>
              <a:t>outliers</a:t>
            </a:r>
          </a:p>
          <a:p>
            <a:endParaRPr lang="en-US" b="1" dirty="0">
              <a:solidFill>
                <a:schemeClr val="bg1"/>
              </a:solidFill>
              <a:latin typeface="Sohne"/>
            </a:endParaRPr>
          </a:p>
          <a:p>
            <a:r>
              <a:rPr lang="en-US" b="1" dirty="0">
                <a:solidFill>
                  <a:schemeClr val="bg1"/>
                </a:solidFill>
                <a:latin typeface="Sohne"/>
              </a:rPr>
              <a:t>Boxplot Overview</a:t>
            </a:r>
            <a:r>
              <a:rPr lang="en-US" b="1" dirty="0" smtClean="0">
                <a:solidFill>
                  <a:schemeClr val="bg1"/>
                </a:solidFill>
                <a:latin typeface="Sohne"/>
              </a:rPr>
              <a:t>:</a:t>
            </a:r>
            <a:endParaRPr lang="en-US" dirty="0">
              <a:solidFill>
                <a:schemeClr val="bg1"/>
              </a:solidFill>
              <a:latin typeface="Sohne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Sohne"/>
              </a:rPr>
              <a:t>Utilizing seaborn library for data visualization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Sohne"/>
              </a:rPr>
              <a:t>Focus on "NowCast Conc." </a:t>
            </a:r>
            <a:r>
              <a:rPr lang="en-US" dirty="0" smtClean="0">
                <a:solidFill>
                  <a:schemeClr val="bg1"/>
                </a:solidFill>
                <a:latin typeface="Sohne"/>
              </a:rPr>
              <a:t>variable</a:t>
            </a:r>
          </a:p>
          <a:p>
            <a:pPr lvl="1"/>
            <a:endParaRPr lang="en-US" dirty="0">
              <a:solidFill>
                <a:schemeClr val="bg1"/>
              </a:solidFill>
              <a:latin typeface="Sohne"/>
            </a:endParaRPr>
          </a:p>
          <a:p>
            <a:r>
              <a:rPr lang="en-US" b="1" dirty="0">
                <a:solidFill>
                  <a:schemeClr val="bg1"/>
                </a:solidFill>
                <a:latin typeface="Sohne"/>
              </a:rPr>
              <a:t>Boxplot Interpretation:</a:t>
            </a:r>
            <a:endParaRPr lang="en-US" dirty="0">
              <a:solidFill>
                <a:schemeClr val="bg1"/>
              </a:solidFill>
              <a:latin typeface="Sohne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Sohne"/>
              </a:rPr>
              <a:t>Central box represents interquartile range (IQR)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Sohne"/>
              </a:rPr>
              <a:t>Whiskers show data distribution beyond the upper and lower quartiles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Sohne"/>
              </a:rPr>
              <a:t>Outliers may be identified outside the </a:t>
            </a:r>
            <a:r>
              <a:rPr lang="en-US" dirty="0" smtClean="0">
                <a:solidFill>
                  <a:schemeClr val="bg1"/>
                </a:solidFill>
                <a:latin typeface="Sohne"/>
              </a:rPr>
              <a:t>whiskers</a:t>
            </a:r>
          </a:p>
          <a:p>
            <a:pPr lvl="1"/>
            <a:endParaRPr lang="en-US" dirty="0">
              <a:solidFill>
                <a:schemeClr val="bg1"/>
              </a:solidFill>
              <a:latin typeface="Sohne"/>
            </a:endParaRPr>
          </a:p>
          <a:p>
            <a:r>
              <a:rPr lang="en-US" b="1" dirty="0">
                <a:solidFill>
                  <a:schemeClr val="bg1"/>
                </a:solidFill>
                <a:latin typeface="Sohne"/>
              </a:rPr>
              <a:t>Insights:</a:t>
            </a:r>
            <a:endParaRPr lang="en-US" dirty="0">
              <a:solidFill>
                <a:schemeClr val="bg1"/>
              </a:solidFill>
              <a:latin typeface="Sohne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Sohne"/>
              </a:rPr>
              <a:t>Identify potential outliers in "NowCast Conc</a:t>
            </a:r>
            <a:r>
              <a:rPr lang="en-US" dirty="0" smtClean="0">
                <a:solidFill>
                  <a:schemeClr val="bg1"/>
                </a:solidFill>
                <a:latin typeface="Sohne"/>
              </a:rPr>
              <a:t>.“</a:t>
            </a:r>
          </a:p>
          <a:p>
            <a:pPr lvl="1"/>
            <a:endParaRPr lang="en-US" dirty="0">
              <a:solidFill>
                <a:schemeClr val="bg1"/>
              </a:solidFill>
              <a:latin typeface="Sohne"/>
            </a:endParaRPr>
          </a:p>
          <a:p>
            <a:r>
              <a:rPr lang="en-US" b="1" dirty="0">
                <a:solidFill>
                  <a:schemeClr val="bg1"/>
                </a:solidFill>
                <a:latin typeface="Sohne"/>
              </a:rPr>
              <a:t>Next Steps:</a:t>
            </a:r>
            <a:endParaRPr lang="en-US" dirty="0">
              <a:solidFill>
                <a:schemeClr val="bg1"/>
              </a:solidFill>
              <a:latin typeface="Sohne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Sohne"/>
              </a:rPr>
              <a:t>Evaluate outlier impact on analysis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Sohne"/>
              </a:rPr>
              <a:t>Consider appropriate handling </a:t>
            </a:r>
            <a:r>
              <a:rPr lang="en-US" dirty="0" smtClean="0">
                <a:solidFill>
                  <a:schemeClr val="bg1"/>
                </a:solidFill>
                <a:latin typeface="Sohne"/>
              </a:rPr>
              <a:t>strategies</a:t>
            </a:r>
          </a:p>
          <a:p>
            <a:pPr lvl="1"/>
            <a:endParaRPr lang="en-US" dirty="0">
              <a:solidFill>
                <a:schemeClr val="bg1"/>
              </a:solidFill>
              <a:latin typeface="Sohne"/>
            </a:endParaRPr>
          </a:p>
          <a:p>
            <a:r>
              <a:rPr lang="en-US" i="1" dirty="0">
                <a:solidFill>
                  <a:schemeClr val="bg1"/>
                </a:solidFill>
                <a:latin typeface="Sohne"/>
              </a:rPr>
              <a:t>Result: Enhanced understanding of "NowCast Conc." distribution for data-driven decisions.</a:t>
            </a:r>
            <a:endParaRPr lang="en-US" dirty="0">
              <a:solidFill>
                <a:schemeClr val="bg1"/>
              </a:solidFill>
              <a:latin typeface="Sohne"/>
            </a:endParaRPr>
          </a:p>
          <a:p>
            <a:endParaRPr lang="en-US" b="1" dirty="0">
              <a:solidFill>
                <a:schemeClr val="bg1"/>
              </a:solidFill>
              <a:latin typeface="Sohn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515" y="1448873"/>
            <a:ext cx="3557788" cy="325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5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5743" y="269122"/>
            <a:ext cx="74550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Söhne"/>
              </a:rPr>
              <a:t>Scatterplot </a:t>
            </a:r>
            <a:r>
              <a:rPr lang="en-US" sz="3200" b="1" dirty="0">
                <a:solidFill>
                  <a:schemeClr val="bg1"/>
                </a:solidFill>
                <a:latin typeface="Söhne"/>
              </a:rPr>
              <a:t>- NowCast Conc. vs. AQI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5743" y="963136"/>
            <a:ext cx="1184625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öhne"/>
              </a:rPr>
              <a:t>Objective: Explore the relationship between "NowCast Conc." and "AQI" using a </a:t>
            </a:r>
            <a:r>
              <a:rPr lang="en-US" b="1" dirty="0" smtClean="0">
                <a:solidFill>
                  <a:schemeClr val="bg1"/>
                </a:solidFill>
                <a:latin typeface="Söhne"/>
              </a:rPr>
              <a:t>scatterplot</a:t>
            </a:r>
          </a:p>
          <a:p>
            <a:endParaRPr lang="en-US" b="1" dirty="0">
              <a:solidFill>
                <a:schemeClr val="bg1"/>
              </a:solidFill>
              <a:latin typeface="Söhne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Scatterplot Overview: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Utilizing seaborn library for data visualization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Axes represent "NowCast Conc." on the x-axis and "AQI" on the </a:t>
            </a:r>
            <a:r>
              <a:rPr lang="en-US" dirty="0" smtClean="0">
                <a:solidFill>
                  <a:schemeClr val="bg1"/>
                </a:solidFill>
              </a:rPr>
              <a:t>y-axis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Interpretation: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Each point represents a data pair (NowCast Conc., AQI)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Visualize the pattern and distribution of data </a:t>
            </a:r>
            <a:r>
              <a:rPr lang="en-US" dirty="0" smtClean="0">
                <a:solidFill>
                  <a:schemeClr val="bg1"/>
                </a:solidFill>
              </a:rPr>
              <a:t>points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Insights: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Identify any observable trends or correlations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Assess the strength and direction of the </a:t>
            </a:r>
            <a:r>
              <a:rPr lang="en-US" dirty="0" smtClean="0">
                <a:solidFill>
                  <a:schemeClr val="bg1"/>
                </a:solidFill>
              </a:rPr>
              <a:t>relationship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Next Steps: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Use insights to inform further analysis or modeling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Consider additional variables for a comprehensive </a:t>
            </a:r>
            <a:r>
              <a:rPr lang="en-US" dirty="0" smtClean="0">
                <a:solidFill>
                  <a:schemeClr val="bg1"/>
                </a:solidFill>
              </a:rPr>
              <a:t>understanding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i="1" dirty="0">
                <a:solidFill>
                  <a:schemeClr val="bg1"/>
                </a:solidFill>
              </a:rPr>
              <a:t>Result: Enhanced understanding of the relationship between "NowCast Conc." and "AQI" for informed decision-making.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806" y="2495609"/>
            <a:ext cx="4140356" cy="313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3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2687" y="351009"/>
            <a:ext cx="10165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öhne"/>
              </a:rPr>
              <a:t>Pairplot - Exploring Relationships Across Variables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0335" y="935784"/>
            <a:ext cx="1179166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öhne"/>
              </a:rPr>
              <a:t>Objective: Utilize seaborn pairplot to visualize relationships among variables in the </a:t>
            </a:r>
            <a:r>
              <a:rPr lang="en-US" sz="2000" b="1" dirty="0" smtClean="0">
                <a:solidFill>
                  <a:schemeClr val="bg1"/>
                </a:solidFill>
                <a:latin typeface="Söhne"/>
              </a:rPr>
              <a:t>dataset</a:t>
            </a:r>
          </a:p>
          <a:p>
            <a:endParaRPr lang="en-US" sz="2000" i="1" dirty="0">
              <a:solidFill>
                <a:schemeClr val="bg1"/>
              </a:solidFill>
              <a:latin typeface="Söhne"/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Pairplot Overview: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Utilizing seaborn library for comprehensive data exploration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Grid of scatterplots for each pair of variables in "</a:t>
            </a:r>
            <a:r>
              <a:rPr lang="en-US" sz="2000" dirty="0" smtClean="0">
                <a:solidFill>
                  <a:schemeClr val="bg1"/>
                </a:solidFill>
              </a:rPr>
              <a:t>a“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Interpretation: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Diagonal: Histograms representing the distribution of each variable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Off-diagonal: Scatterplots showing relationships between variable </a:t>
            </a:r>
            <a:r>
              <a:rPr lang="en-US" sz="2000" dirty="0" smtClean="0">
                <a:solidFill>
                  <a:schemeClr val="bg1"/>
                </a:solidFill>
              </a:rPr>
              <a:t>pairs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Insights: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Identify patterns, trends, and correlations across multiple </a:t>
            </a:r>
            <a:r>
              <a:rPr lang="en-US" sz="2000" dirty="0" smtClean="0">
                <a:solidFill>
                  <a:schemeClr val="bg1"/>
                </a:solidFill>
              </a:rPr>
              <a:t>variables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Next Steps: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Use insights to guide further analysis and modeling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Assess variable interactions for a holistic </a:t>
            </a:r>
            <a:r>
              <a:rPr lang="en-US" sz="2000" dirty="0" smtClean="0">
                <a:solidFill>
                  <a:schemeClr val="bg1"/>
                </a:solidFill>
              </a:rPr>
              <a:t>understanding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i="1" dirty="0">
                <a:solidFill>
                  <a:schemeClr val="bg1"/>
                </a:solidFill>
              </a:rPr>
              <a:t>Result: Comprehensive visualization aiding in the exploration of relationships among variables.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082" y="2009956"/>
            <a:ext cx="3463565" cy="34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5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0944" y="255473"/>
            <a:ext cx="67930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öhne"/>
              </a:rPr>
              <a:t>Jointplot - NowCast Conc. vs. AQI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9391" y="1116506"/>
            <a:ext cx="1170977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öhne"/>
              </a:rPr>
              <a:t>Objective: Visualize the bivariate relationship between "NowCast Conc." and "AQI" using a seaborn </a:t>
            </a:r>
            <a:r>
              <a:rPr lang="en-US" b="1" dirty="0" smtClean="0">
                <a:solidFill>
                  <a:schemeClr val="bg1"/>
                </a:solidFill>
                <a:latin typeface="Söhne"/>
              </a:rPr>
              <a:t>jointplot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Jointplot Overview: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Utilizing seaborn library for bivariate data exploration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Axes represent "NowCast Conc." on the x-axis and "AQI" on the y-axis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Central scatterplot highlights the joint distribution of the two </a:t>
            </a:r>
            <a:r>
              <a:rPr lang="en-US" dirty="0" smtClean="0">
                <a:solidFill>
                  <a:schemeClr val="bg1"/>
                </a:solidFill>
              </a:rPr>
              <a:t>variables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Interpretation: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Assess the concentration of data points in the joint space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Identify any patterns or trends in the </a:t>
            </a:r>
            <a:r>
              <a:rPr lang="en-US" dirty="0" smtClean="0">
                <a:solidFill>
                  <a:schemeClr val="bg1"/>
                </a:solidFill>
              </a:rPr>
              <a:t>relationship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Insights: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Explore the strength and direction of the correlation between "NowCast Conc." and "</a:t>
            </a:r>
            <a:r>
              <a:rPr lang="en-US" dirty="0" smtClean="0">
                <a:solidFill>
                  <a:schemeClr val="bg1"/>
                </a:solidFill>
              </a:rPr>
              <a:t>AQI“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Next Steps: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Use insights to inform further analysis or modeling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Consider the visual representation for communication and </a:t>
            </a:r>
            <a:r>
              <a:rPr lang="en-US" dirty="0" smtClean="0">
                <a:solidFill>
                  <a:schemeClr val="bg1"/>
                </a:solidFill>
              </a:rPr>
              <a:t>reporting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i="1" dirty="0">
                <a:solidFill>
                  <a:schemeClr val="bg1"/>
                </a:solidFill>
              </a:rPr>
              <a:t>Result: Enhanced understanding of the joint distribution of "NowCast Conc." and "AQI."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510" y="1559207"/>
            <a:ext cx="3580191" cy="309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828" y="323714"/>
            <a:ext cx="105504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öhne"/>
              </a:rPr>
              <a:t>Linear Regression Modeling - NowCast Conc. vs. AQI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828" y="1126910"/>
            <a:ext cx="1130065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öhne"/>
              </a:rPr>
              <a:t>Objective: Utilize linear regression to model the relationship between "NowCast Conc." and "</a:t>
            </a:r>
            <a:r>
              <a:rPr lang="en-US" b="1" dirty="0" smtClean="0">
                <a:solidFill>
                  <a:schemeClr val="bg1"/>
                </a:solidFill>
                <a:latin typeface="Söhne"/>
              </a:rPr>
              <a:t>AQI“</a:t>
            </a:r>
          </a:p>
          <a:p>
            <a:endParaRPr lang="en-US" i="1" dirty="0">
              <a:solidFill>
                <a:schemeClr val="bg1"/>
              </a:solidFill>
              <a:latin typeface="Söhne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Data Preparation: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Features (X): "NowCast Conc."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Target (Y): "</a:t>
            </a:r>
            <a:r>
              <a:rPr lang="en-US" dirty="0" smtClean="0">
                <a:solidFill>
                  <a:schemeClr val="bg1"/>
                </a:solidFill>
              </a:rPr>
              <a:t>AQI“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Data Splitting: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70% training set, 30% testing set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Random state set to ensure reproducibility (random_state=2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Linear Regression Model: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Utilizing scikit-learn's LinearRegression module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Training the model on the training </a:t>
            </a:r>
            <a:r>
              <a:rPr lang="en-US" dirty="0" smtClean="0">
                <a:solidFill>
                  <a:schemeClr val="bg1"/>
                </a:solidFill>
              </a:rPr>
              <a:t>set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Prediction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Making predictions on both the training and testing sets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Assessing model performance using R-squared (R²) </a:t>
            </a:r>
            <a:r>
              <a:rPr lang="en-US" dirty="0" smtClean="0">
                <a:solidFill>
                  <a:schemeClr val="bg1"/>
                </a:solidFill>
              </a:rPr>
              <a:t>metric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i="1" dirty="0">
                <a:solidFill>
                  <a:schemeClr val="bg1"/>
                </a:solidFill>
              </a:rPr>
              <a:t>Result: A trained linear regression model predicting "AQI" based on "NowCast Conc." with insights into model performance.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25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4127" y="405600"/>
            <a:ext cx="69673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öhne"/>
              </a:rPr>
              <a:t>Model Evaluation - </a:t>
            </a:r>
            <a:r>
              <a:rPr lang="en-US" sz="3200" b="1" dirty="0">
                <a:solidFill>
                  <a:schemeClr val="bg1"/>
                </a:solidFill>
              </a:rPr>
              <a:t>R-squared Scores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1277" y="1181500"/>
            <a:ext cx="1159604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Objective: Assess the performance of the Linear Regression model on training and testing sets</a:t>
            </a:r>
            <a:endParaRPr lang="en-US" sz="2000" b="1" dirty="0">
              <a:solidFill>
                <a:schemeClr val="bg1"/>
              </a:solidFill>
              <a:latin typeface="Söhne"/>
            </a:endParaRPr>
          </a:p>
          <a:p>
            <a:endParaRPr lang="en-US" sz="2000" i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Evaluation Metrics: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R-squared (R²) Score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 measure of the proportion of variance explained by the </a:t>
            </a:r>
            <a:r>
              <a:rPr lang="en-US" sz="2000" dirty="0" smtClean="0">
                <a:solidFill>
                  <a:schemeClr val="bg1"/>
                </a:solidFill>
              </a:rPr>
              <a:t>model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Training Set Performance: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R-squared on the training set: </a:t>
            </a:r>
            <a:r>
              <a:rPr lang="en-US" sz="2000" dirty="0" smtClean="0">
                <a:solidFill>
                  <a:schemeClr val="bg1"/>
                </a:solidFill>
              </a:rPr>
              <a:t>0.832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Testing Set Performance: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R-squared on the testing set: </a:t>
            </a:r>
            <a:r>
              <a:rPr lang="en-US" sz="2000" dirty="0" smtClean="0">
                <a:solidFill>
                  <a:schemeClr val="bg1"/>
                </a:solidFill>
              </a:rPr>
              <a:t>0.830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Interpretation: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R² values close to 1 indicate a good fit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High consistency between predicted and actual </a:t>
            </a:r>
            <a:r>
              <a:rPr lang="en-US" sz="2000" dirty="0" smtClean="0">
                <a:solidFill>
                  <a:schemeClr val="bg1"/>
                </a:solidFill>
              </a:rPr>
              <a:t>values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i="1" dirty="0">
                <a:solidFill>
                  <a:schemeClr val="bg1"/>
                </a:solidFill>
              </a:rPr>
              <a:t>Result: Strong model performance in explaining variability in "AQI" based on "NowCast Conc."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7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1194" y="228179"/>
            <a:ext cx="76963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öhne"/>
              </a:rPr>
              <a:t>Model Evaluation - Regression Metrics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1069" y="917912"/>
            <a:ext cx="121920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Söhne"/>
              </a:rPr>
              <a:t>Objective: Calculate and assess additional evaluation metrics for the Linear Regression </a:t>
            </a:r>
            <a:r>
              <a:rPr lang="en-US" sz="2000" i="1" dirty="0" smtClean="0">
                <a:solidFill>
                  <a:schemeClr val="bg1"/>
                </a:solidFill>
                <a:latin typeface="Söhne"/>
              </a:rPr>
              <a:t>model</a:t>
            </a:r>
          </a:p>
          <a:p>
            <a:endParaRPr lang="en-US" sz="2000" i="1" dirty="0">
              <a:solidFill>
                <a:schemeClr val="bg1"/>
              </a:solidFill>
              <a:latin typeface="Söhne"/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Evaluation Metrics: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Mean Absolute Error (MAE)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Mean Squared Error (MSE)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Root Mean Squared Error (RMSE</a:t>
            </a:r>
            <a:r>
              <a:rPr lang="en-US" sz="2000" dirty="0" smtClean="0">
                <a:solidFill>
                  <a:schemeClr val="bg1"/>
                </a:solidFill>
              </a:rPr>
              <a:t>)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Results: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Mean Absolute Error: 10.03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Mean Squared Error: 10.03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Root Mean Squared Error: </a:t>
            </a:r>
            <a:r>
              <a:rPr lang="en-US" sz="2000" dirty="0" smtClean="0">
                <a:solidFill>
                  <a:schemeClr val="bg1"/>
                </a:solidFill>
              </a:rPr>
              <a:t>10.03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Interpretation: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Metrics quantify the average prediction errors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Useful for understanding model accuracy and </a:t>
            </a:r>
            <a:r>
              <a:rPr lang="en-US" sz="2000" dirty="0" smtClean="0">
                <a:solidFill>
                  <a:schemeClr val="bg1"/>
                </a:solidFill>
              </a:rPr>
              <a:t>performance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Low error metrics demonstrate model accuracy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i="1" dirty="0">
                <a:solidFill>
                  <a:schemeClr val="bg1"/>
                </a:solidFill>
              </a:rPr>
              <a:t>Result: Insightful metrics providing a comprehensive view of the model's predictive accuracy.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14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015" y="1861001"/>
            <a:ext cx="8434587" cy="1036745"/>
          </a:xfrm>
        </p:spPr>
        <p:txBody>
          <a:bodyPr/>
          <a:lstStyle/>
          <a:p>
            <a:r>
              <a:rPr lang="en-US" dirty="0"/>
              <a:t>"Improve public health, ensure environmental compliance, and enhance community well-being with strategic air quality insights." </a:t>
            </a:r>
            <a:br>
              <a:rPr lang="en-US" dirty="0"/>
            </a:b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title"/>
          </p:nvPr>
        </p:nvSpPr>
        <p:spPr>
          <a:xfrm>
            <a:off x="115910" y="386366"/>
            <a:ext cx="6246254" cy="962078"/>
          </a:xfrm>
        </p:spPr>
        <p:txBody>
          <a:bodyPr/>
          <a:lstStyle/>
          <a:p>
            <a:r>
              <a:rPr lang="en-US" b="1" dirty="0"/>
              <a:t>Executive Summary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0015" y="3023937"/>
            <a:ext cx="113334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200" b="1" u="sng" dirty="0">
                <a:solidFill>
                  <a:schemeClr val="bg2"/>
                </a:solidFill>
              </a:rPr>
              <a:t>Public Health Improvement </a:t>
            </a:r>
            <a:r>
              <a:rPr lang="en-US" sz="2200" dirty="0" smtClean="0">
                <a:solidFill>
                  <a:schemeClr val="bg2"/>
                </a:solidFill>
              </a:rPr>
              <a:t>: Timely </a:t>
            </a:r>
            <a:r>
              <a:rPr lang="en-US" sz="2200" dirty="0">
                <a:solidFill>
                  <a:schemeClr val="bg2"/>
                </a:solidFill>
              </a:rPr>
              <a:t>air quality insights lead to proactive measures, </a:t>
            </a:r>
            <a:r>
              <a:rPr lang="en-US" sz="2200" dirty="0" smtClean="0">
                <a:solidFill>
                  <a:schemeClr val="bg2"/>
                </a:solidFill>
              </a:rPr>
              <a:t>           					   reducing </a:t>
            </a:r>
            <a:r>
              <a:rPr lang="en-US" sz="2200" dirty="0">
                <a:solidFill>
                  <a:schemeClr val="bg2"/>
                </a:solidFill>
              </a:rPr>
              <a:t>health risks for the public</a:t>
            </a:r>
            <a:r>
              <a:rPr lang="en-US" sz="2200" dirty="0" smtClean="0">
                <a:solidFill>
                  <a:schemeClr val="bg2"/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sz="2200" dirty="0">
              <a:solidFill>
                <a:schemeClr val="bg2"/>
              </a:solidFill>
            </a:endParaRPr>
          </a:p>
          <a:p>
            <a:r>
              <a:rPr lang="en-US" sz="2200" dirty="0">
                <a:solidFill>
                  <a:schemeClr val="bg2"/>
                </a:solidFill>
              </a:rPr>
              <a:t>2. </a:t>
            </a:r>
            <a:r>
              <a:rPr lang="en-US" sz="2200" b="1" u="sng" dirty="0">
                <a:solidFill>
                  <a:schemeClr val="bg2"/>
                </a:solidFill>
              </a:rPr>
              <a:t>Environmental Compliance </a:t>
            </a:r>
            <a:r>
              <a:rPr lang="en-US" sz="2200" dirty="0" smtClean="0">
                <a:solidFill>
                  <a:schemeClr val="bg2"/>
                </a:solidFill>
              </a:rPr>
              <a:t>: Monitoring </a:t>
            </a:r>
            <a:r>
              <a:rPr lang="en-US" sz="2200" dirty="0">
                <a:solidFill>
                  <a:schemeClr val="bg2"/>
                </a:solidFill>
              </a:rPr>
              <a:t>ensures adherence to environmental regulations, </a:t>
            </a:r>
            <a:r>
              <a:rPr lang="en-US" sz="2200" dirty="0" smtClean="0">
                <a:solidFill>
                  <a:schemeClr val="bg2"/>
                </a:solidFill>
              </a:rPr>
              <a:t>  					safeguarding </a:t>
            </a:r>
            <a:r>
              <a:rPr lang="en-US" sz="2200" dirty="0">
                <a:solidFill>
                  <a:schemeClr val="bg2"/>
                </a:solidFill>
              </a:rPr>
              <a:t>against penalties and legal issues.</a:t>
            </a:r>
          </a:p>
          <a:p>
            <a:endParaRPr lang="en-US" sz="2200" dirty="0">
              <a:solidFill>
                <a:schemeClr val="bg2"/>
              </a:solidFill>
            </a:endParaRPr>
          </a:p>
          <a:p>
            <a:r>
              <a:rPr lang="en-US" sz="2200" dirty="0">
                <a:solidFill>
                  <a:schemeClr val="bg2"/>
                </a:solidFill>
              </a:rPr>
              <a:t>3. </a:t>
            </a:r>
            <a:r>
              <a:rPr lang="en-US" sz="2200" b="1" u="sng" dirty="0">
                <a:solidFill>
                  <a:schemeClr val="bg2"/>
                </a:solidFill>
              </a:rPr>
              <a:t>Community Well-being Enhancement </a:t>
            </a:r>
            <a:r>
              <a:rPr lang="en-US" sz="2200" dirty="0" smtClean="0">
                <a:solidFill>
                  <a:schemeClr val="bg2"/>
                </a:solidFill>
              </a:rPr>
              <a:t>: Elevates </a:t>
            </a:r>
            <a:r>
              <a:rPr lang="en-US" sz="2200" dirty="0">
                <a:solidFill>
                  <a:schemeClr val="bg2"/>
                </a:solidFill>
              </a:rPr>
              <a:t>community quality of life, fostering trust, and </a:t>
            </a:r>
            <a:r>
              <a:rPr lang="en-US" sz="2200" dirty="0" smtClean="0">
                <a:solidFill>
                  <a:schemeClr val="bg2"/>
                </a:solidFill>
              </a:rPr>
              <a:t> 					    positive </a:t>
            </a:r>
            <a:r>
              <a:rPr lang="en-US" sz="2200" dirty="0">
                <a:solidFill>
                  <a:schemeClr val="bg2"/>
                </a:solidFill>
              </a:rPr>
              <a:t>relationships through a commitment to </a:t>
            </a:r>
            <a:r>
              <a:rPr lang="en-US" sz="2200" dirty="0" smtClean="0">
                <a:solidFill>
                  <a:schemeClr val="bg2"/>
                </a:solidFill>
              </a:rPr>
              <a:t>						    environmental </a:t>
            </a:r>
            <a:r>
              <a:rPr lang="en-US" sz="2200" dirty="0">
                <a:solidFill>
                  <a:schemeClr val="bg2"/>
                </a:solidFill>
              </a:rPr>
              <a:t>responsibility.</a:t>
            </a:r>
          </a:p>
        </p:txBody>
      </p:sp>
    </p:spTree>
    <p:extLst>
      <p:ext uri="{BB962C8B-B14F-4D97-AF65-F5344CB8AC3E}">
        <p14:creationId xmlns:p14="http://schemas.microsoft.com/office/powerpoint/2010/main" val="230263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6" y="198506"/>
            <a:ext cx="6083776" cy="30418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821" y="3721532"/>
            <a:ext cx="6497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An air quality index is an indicator developed by government agencies to communicate to the public how polluted the air currently is or how polluted it is forecast to become.</a:t>
            </a:r>
          </a:p>
        </p:txBody>
      </p:sp>
    </p:spTree>
    <p:extLst>
      <p:ext uri="{BB962C8B-B14F-4D97-AF65-F5344CB8AC3E}">
        <p14:creationId xmlns:p14="http://schemas.microsoft.com/office/powerpoint/2010/main" val="311763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8" y="120037"/>
            <a:ext cx="10540831" cy="37695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490" y="3282953"/>
            <a:ext cx="11696131" cy="606659"/>
          </a:xfrm>
        </p:spPr>
        <p:txBody>
          <a:bodyPr/>
          <a:lstStyle/>
          <a:p>
            <a:r>
              <a:rPr lang="en-US" dirty="0" smtClean="0"/>
              <a:t>Done by :</a:t>
            </a:r>
          </a:p>
          <a:p>
            <a:r>
              <a:rPr lang="en-US" dirty="0" smtClean="0"/>
              <a:t>				</a:t>
            </a:r>
            <a:r>
              <a:rPr lang="en-US" dirty="0" err="1" smtClean="0"/>
              <a:t>Lokesh</a:t>
            </a:r>
            <a:endParaRPr lang="en-US" dirty="0" smtClean="0"/>
          </a:p>
          <a:p>
            <a:r>
              <a:rPr lang="en-US" dirty="0" smtClean="0"/>
              <a:t>                                            AVS : Analytix </a:t>
            </a:r>
            <a:r>
              <a:rPr lang="en-US" dirty="0"/>
              <a:t>Vidya and </a:t>
            </a:r>
            <a:r>
              <a:rPr lang="en-US" dirty="0" smtClean="0"/>
              <a:t>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91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87671" y="2004428"/>
            <a:ext cx="7689265" cy="418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1900" dirty="0">
                <a:solidFill>
                  <a:schemeClr val="bg1"/>
                </a:solidFill>
              </a:rPr>
              <a:t>AQI is an overall scheme that transforms individual air pollutant (e.g. SO</a:t>
            </a:r>
            <a:r>
              <a:rPr lang="en-IN" altLang="en-US" sz="1900" baseline="-25000" dirty="0">
                <a:solidFill>
                  <a:schemeClr val="bg1"/>
                </a:solidFill>
              </a:rPr>
              <a:t>2</a:t>
            </a:r>
            <a:r>
              <a:rPr lang="en-IN" altLang="en-US" sz="1900" dirty="0">
                <a:solidFill>
                  <a:schemeClr val="bg1"/>
                </a:solidFill>
              </a:rPr>
              <a:t>, </a:t>
            </a:r>
            <a:r>
              <a:rPr lang="en-IN" altLang="en-US" sz="1900" dirty="0" smtClean="0">
                <a:solidFill>
                  <a:schemeClr val="bg1"/>
                </a:solidFill>
              </a:rPr>
              <a:t>CO, </a:t>
            </a:r>
            <a:r>
              <a:rPr lang="en-IN" altLang="en-US" sz="1900" dirty="0">
                <a:solidFill>
                  <a:schemeClr val="bg1"/>
                </a:solidFill>
              </a:rPr>
              <a:t>PM</a:t>
            </a:r>
            <a:r>
              <a:rPr lang="en-IN" altLang="en-US" sz="1900" baseline="-25000" dirty="0">
                <a:solidFill>
                  <a:schemeClr val="bg1"/>
                </a:solidFill>
              </a:rPr>
              <a:t>10</a:t>
            </a:r>
            <a:r>
              <a:rPr lang="en-IN" altLang="en-US" sz="1900" dirty="0">
                <a:solidFill>
                  <a:schemeClr val="bg1"/>
                </a:solidFill>
              </a:rPr>
              <a:t>) levels into a single number, which is a simple and lucid description of air quality for the citizens.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900" dirty="0">
              <a:solidFill>
                <a:schemeClr val="bg1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1900" dirty="0">
                <a:solidFill>
                  <a:schemeClr val="bg1"/>
                </a:solidFill>
              </a:rPr>
              <a:t>AQI relates to health impacts and citizens can avoid the unnecessary exposure to air pollutants;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900" dirty="0">
              <a:solidFill>
                <a:schemeClr val="bg1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1900" dirty="0">
                <a:solidFill>
                  <a:schemeClr val="bg1"/>
                </a:solidFill>
              </a:rPr>
              <a:t>AQI indicates compliance with National Air Quality Standards;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900" dirty="0">
              <a:solidFill>
                <a:schemeClr val="bg1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1900" dirty="0">
                <a:solidFill>
                  <a:schemeClr val="bg1"/>
                </a:solidFill>
              </a:rPr>
              <a:t>AQI prompts local authorities to take quick actions to improve air quality;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900" dirty="0">
              <a:solidFill>
                <a:schemeClr val="bg1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1900" dirty="0">
                <a:solidFill>
                  <a:schemeClr val="bg1"/>
                </a:solidFill>
              </a:rPr>
              <a:t>AQI guides policy makers to take broad decisions; and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900" dirty="0">
              <a:solidFill>
                <a:schemeClr val="bg1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1900" dirty="0">
                <a:solidFill>
                  <a:schemeClr val="bg1"/>
                </a:solidFill>
              </a:rPr>
              <a:t>AQI encourages citizens to participate in air quality management.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47103" y="577682"/>
            <a:ext cx="8970963" cy="933450"/>
          </a:xfrm>
          <a:prstGeom prst="rect">
            <a:avLst/>
          </a:prstGeom>
        </p:spPr>
        <p:txBody>
          <a:bodyPr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bg1"/>
                </a:solidFill>
                <a:latin typeface="Calibri (Headings)"/>
                <a:ea typeface="+mj-ea"/>
                <a:cs typeface="+mj-cs"/>
              </a:rPr>
              <a:t>How do we know if Air Quality is poor?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936" y="2606723"/>
            <a:ext cx="4090771" cy="75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9703" y="553452"/>
            <a:ext cx="87589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800" b="1" i="1" dirty="0">
                <a:solidFill>
                  <a:schemeClr val="bg1"/>
                </a:solidFill>
                <a:latin typeface="Gill Sans MT (Headings)"/>
              </a:rPr>
              <a:t>Are we affected by poor AQ?</a:t>
            </a:r>
            <a:endParaRPr lang="en-US" sz="4800" b="1" i="1" dirty="0">
              <a:solidFill>
                <a:schemeClr val="bg1"/>
              </a:solidFill>
              <a:latin typeface="Gill Sans MT (Headings)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6565" y="1744577"/>
            <a:ext cx="962526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0">
              <a:lnSpc>
                <a:spcPct val="80000"/>
              </a:lnSpc>
              <a:buClr>
                <a:srgbClr val="558ED5"/>
              </a:buClr>
            </a:pPr>
            <a:r>
              <a:rPr lang="en-US" altLang="en-US" sz="2400" dirty="0" smtClean="0">
                <a:solidFill>
                  <a:schemeClr val="bg1"/>
                </a:solidFill>
              </a:rPr>
              <a:t>1.The </a:t>
            </a:r>
            <a:r>
              <a:rPr lang="en-US" altLang="en-US" sz="2400" dirty="0">
                <a:solidFill>
                  <a:schemeClr val="bg1"/>
                </a:solidFill>
              </a:rPr>
              <a:t>very young are at risk</a:t>
            </a:r>
          </a:p>
          <a:p>
            <a:pPr marL="661988" lvl="1">
              <a:lnSpc>
                <a:spcPct val="80000"/>
              </a:lnSpc>
              <a:spcBef>
                <a:spcPts val="1500"/>
              </a:spcBef>
              <a:buClr>
                <a:srgbClr val="558ED5"/>
              </a:buClr>
            </a:pPr>
            <a:r>
              <a:rPr lang="en-US" altLang="en-US" sz="2400" dirty="0" smtClean="0">
                <a:solidFill>
                  <a:schemeClr val="bg1"/>
                </a:solidFill>
              </a:rPr>
              <a:t>-- Lungs </a:t>
            </a:r>
            <a:r>
              <a:rPr lang="en-US" altLang="en-US" sz="2400" dirty="0">
                <a:solidFill>
                  <a:schemeClr val="bg1"/>
                </a:solidFill>
              </a:rPr>
              <a:t>are not fully developed</a:t>
            </a:r>
          </a:p>
          <a:p>
            <a:pPr marL="661988" lvl="1">
              <a:lnSpc>
                <a:spcPct val="80000"/>
              </a:lnSpc>
              <a:spcBef>
                <a:spcPts val="1500"/>
              </a:spcBef>
              <a:buClr>
                <a:srgbClr val="558ED5"/>
              </a:buClr>
            </a:pPr>
            <a:r>
              <a:rPr lang="en-US" altLang="en-US" sz="2400" dirty="0" smtClean="0">
                <a:solidFill>
                  <a:schemeClr val="bg1"/>
                </a:solidFill>
              </a:rPr>
              <a:t>-- Faster </a:t>
            </a:r>
            <a:r>
              <a:rPr lang="en-US" altLang="en-US" sz="2400" dirty="0">
                <a:solidFill>
                  <a:schemeClr val="bg1"/>
                </a:solidFill>
              </a:rPr>
              <a:t>breathing rate: more air volume/body weight</a:t>
            </a:r>
          </a:p>
          <a:p>
            <a:pPr marL="635000">
              <a:lnSpc>
                <a:spcPct val="80000"/>
              </a:lnSpc>
              <a:spcBef>
                <a:spcPts val="1500"/>
              </a:spcBef>
              <a:buClr>
                <a:srgbClr val="558ED5"/>
              </a:buClr>
            </a:pPr>
            <a:r>
              <a:rPr lang="en-US" altLang="en-US" sz="2400" dirty="0" smtClean="0">
                <a:solidFill>
                  <a:schemeClr val="bg1"/>
                </a:solidFill>
              </a:rPr>
              <a:t>2.The </a:t>
            </a:r>
            <a:r>
              <a:rPr lang="en-US" altLang="en-US" sz="2400" dirty="0">
                <a:solidFill>
                  <a:schemeClr val="bg1"/>
                </a:solidFill>
              </a:rPr>
              <a:t>very old are at risk</a:t>
            </a:r>
          </a:p>
          <a:p>
            <a:pPr marL="1004888" lvl="1" indent="-342900">
              <a:lnSpc>
                <a:spcPct val="80000"/>
              </a:lnSpc>
              <a:spcBef>
                <a:spcPts val="1500"/>
              </a:spcBef>
              <a:buClr>
                <a:srgbClr val="558ED5"/>
              </a:buClr>
            </a:pPr>
            <a:r>
              <a:rPr lang="en-US" altLang="en-US" sz="2400" dirty="0" smtClean="0">
                <a:solidFill>
                  <a:schemeClr val="bg1"/>
                </a:solidFill>
              </a:rPr>
              <a:t>-- Undiagnosed </a:t>
            </a:r>
            <a:r>
              <a:rPr lang="en-US" altLang="en-US" sz="2400" dirty="0">
                <a:solidFill>
                  <a:schemeClr val="bg1"/>
                </a:solidFill>
              </a:rPr>
              <a:t>lung or heart diseases</a:t>
            </a:r>
          </a:p>
          <a:p>
            <a:pPr marL="1004888" lvl="1" indent="-342900">
              <a:lnSpc>
                <a:spcPct val="80000"/>
              </a:lnSpc>
              <a:spcBef>
                <a:spcPts val="1500"/>
              </a:spcBef>
              <a:buClr>
                <a:srgbClr val="558ED5"/>
              </a:buClr>
            </a:pPr>
            <a:r>
              <a:rPr lang="en-US" altLang="en-US" sz="2400" dirty="0" smtClean="0">
                <a:solidFill>
                  <a:schemeClr val="bg1"/>
                </a:solidFill>
              </a:rPr>
              <a:t>-- Pollution </a:t>
            </a:r>
            <a:r>
              <a:rPr lang="en-US" altLang="en-US" sz="2400" dirty="0">
                <a:solidFill>
                  <a:schemeClr val="bg1"/>
                </a:solidFill>
              </a:rPr>
              <a:t>can exacerbate these conditions</a:t>
            </a:r>
          </a:p>
          <a:p>
            <a:pPr marL="635000">
              <a:lnSpc>
                <a:spcPct val="80000"/>
              </a:lnSpc>
              <a:spcBef>
                <a:spcPts val="1500"/>
              </a:spcBef>
              <a:buClr>
                <a:srgbClr val="558ED5"/>
              </a:buClr>
            </a:pPr>
            <a:r>
              <a:rPr lang="en-US" altLang="en-US" sz="2400" dirty="0" smtClean="0">
                <a:solidFill>
                  <a:schemeClr val="bg1"/>
                </a:solidFill>
              </a:rPr>
              <a:t>3.Persons </a:t>
            </a:r>
            <a:r>
              <a:rPr lang="en-US" altLang="en-US" sz="2400" dirty="0">
                <a:solidFill>
                  <a:schemeClr val="bg1"/>
                </a:solidFill>
              </a:rPr>
              <a:t>with chronic illnesses</a:t>
            </a:r>
            <a:r>
              <a:rPr lang="en-US" altLang="en-US" sz="2400" dirty="0" smtClean="0">
                <a:solidFill>
                  <a:schemeClr val="bg1"/>
                </a:solidFill>
              </a:rPr>
              <a:t>:</a:t>
            </a:r>
          </a:p>
          <a:p>
            <a:pPr marL="635000">
              <a:lnSpc>
                <a:spcPct val="80000"/>
              </a:lnSpc>
              <a:spcBef>
                <a:spcPts val="1500"/>
              </a:spcBef>
              <a:buClr>
                <a:srgbClr val="558ED5"/>
              </a:buClr>
            </a:pPr>
            <a:r>
              <a:rPr lang="en-US" altLang="en-US" sz="2400" dirty="0" smtClean="0">
                <a:solidFill>
                  <a:schemeClr val="bg1"/>
                </a:solidFill>
              </a:rPr>
              <a:t> -- Respiratory circulatory</a:t>
            </a:r>
            <a:r>
              <a:rPr lang="en-US" altLang="en-US" sz="2400" dirty="0">
                <a:solidFill>
                  <a:schemeClr val="bg1"/>
                </a:solidFill>
              </a:rPr>
              <a:t>, or cardiac </a:t>
            </a:r>
            <a:r>
              <a:rPr lang="en-US" altLang="en-US" sz="2400" dirty="0" smtClean="0">
                <a:solidFill>
                  <a:schemeClr val="bg1"/>
                </a:solidFill>
              </a:rPr>
              <a:t>diseases.</a:t>
            </a:r>
            <a:endParaRPr lang="en-US" altLang="en-US" sz="2400" b="1" dirty="0">
              <a:solidFill>
                <a:schemeClr val="bg1"/>
              </a:solidFill>
            </a:endParaRPr>
          </a:p>
          <a:p>
            <a:pPr marL="635000">
              <a:lnSpc>
                <a:spcPct val="80000"/>
              </a:lnSpc>
              <a:spcBef>
                <a:spcPts val="1500"/>
              </a:spcBef>
              <a:buClr>
                <a:srgbClr val="558ED5"/>
              </a:buClr>
            </a:pPr>
            <a:r>
              <a:rPr lang="en-US" altLang="en-US" sz="2400" dirty="0" smtClean="0">
                <a:solidFill>
                  <a:schemeClr val="bg1"/>
                </a:solidFill>
              </a:rPr>
              <a:t>--  </a:t>
            </a:r>
            <a:r>
              <a:rPr lang="en-US" altLang="en-US" sz="2400" dirty="0">
                <a:solidFill>
                  <a:schemeClr val="bg1"/>
                </a:solidFill>
              </a:rPr>
              <a:t>Even healthy persons can be </a:t>
            </a:r>
            <a:r>
              <a:rPr lang="en-US" altLang="en-US" sz="2400" dirty="0" smtClean="0">
                <a:solidFill>
                  <a:schemeClr val="bg1"/>
                </a:solidFill>
              </a:rPr>
              <a:t>affected  </a:t>
            </a:r>
            <a:r>
              <a:rPr lang="en-US" altLang="en-US" sz="2400" dirty="0">
                <a:solidFill>
                  <a:schemeClr val="bg1"/>
                </a:solidFill>
              </a:rPr>
              <a:t>when they exercise </a:t>
            </a:r>
            <a:r>
              <a:rPr lang="en-US" altLang="en-US" sz="2400" dirty="0" smtClean="0">
                <a:solidFill>
                  <a:schemeClr val="bg1"/>
                </a:solidFill>
              </a:rPr>
              <a:t>  	outdoors</a:t>
            </a:r>
            <a:r>
              <a:rPr lang="en-US" altLang="en-US" sz="2400" dirty="0">
                <a:solidFill>
                  <a:schemeClr val="bg1"/>
                </a:solidFill>
              </a:rPr>
              <a:t>, or if </a:t>
            </a:r>
            <a:r>
              <a:rPr lang="en-US" altLang="en-US" sz="2400" dirty="0" smtClean="0">
                <a:solidFill>
                  <a:schemeClr val="bg1"/>
                </a:solidFill>
              </a:rPr>
              <a:t>the concentration </a:t>
            </a:r>
            <a:r>
              <a:rPr lang="en-US" altLang="en-US" sz="2400" dirty="0">
                <a:solidFill>
                  <a:schemeClr val="bg1"/>
                </a:solidFill>
              </a:rPr>
              <a:t>of pollutants is very high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20" y="2562726"/>
            <a:ext cx="3404937" cy="2358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6797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5"/>
          <p:cNvSpPr txBox="1">
            <a:spLocks noChangeArrowheads="1"/>
          </p:cNvSpPr>
          <p:nvPr/>
        </p:nvSpPr>
        <p:spPr bwMode="auto">
          <a:xfrm>
            <a:off x="202782" y="956343"/>
            <a:ext cx="111790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chemeClr val="bg1"/>
                </a:solidFill>
              </a:rPr>
              <a:t>Pollutants Considered for AQI and Air Quality Standards</a:t>
            </a:r>
          </a:p>
        </p:txBody>
      </p:sp>
      <p:graphicFrame>
        <p:nvGraphicFramePr>
          <p:cNvPr id="3" name="Group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662339"/>
              </p:ext>
            </p:extLst>
          </p:nvPr>
        </p:nvGraphicFramePr>
        <p:xfrm>
          <a:off x="866274" y="2213810"/>
          <a:ext cx="10238875" cy="2646947"/>
        </p:xfrm>
        <a:graphic>
          <a:graphicData uri="http://schemas.openxmlformats.org/drawingml/2006/table">
            <a:tbl>
              <a:tblPr/>
              <a:tblGrid>
                <a:gridCol w="2693856"/>
                <a:gridCol w="612408"/>
                <a:gridCol w="695667"/>
                <a:gridCol w="854781"/>
                <a:gridCol w="908437"/>
                <a:gridCol w="664213"/>
                <a:gridCol w="684565"/>
                <a:gridCol w="823329"/>
                <a:gridCol w="917688"/>
                <a:gridCol w="616108"/>
                <a:gridCol w="767823"/>
              </a:tblGrid>
              <a:tr h="7072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Pollutant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SO</a:t>
                      </a:r>
                      <a:r>
                        <a:rPr kumimoji="0" lang="en-I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r>
                        <a:rPr kumimoji="0" lang="en-I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PM</a:t>
                      </a:r>
                      <a:r>
                        <a:rPr kumimoji="0" lang="en-IN" sz="16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2.5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PM</a:t>
                      </a:r>
                      <a:r>
                        <a:rPr kumimoji="0" lang="en-IN" sz="16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504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O</a:t>
                      </a:r>
                      <a:r>
                        <a:rPr kumimoji="0" lang="en-IN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 (mg/m</a:t>
                      </a:r>
                      <a:r>
                        <a:rPr kumimoji="0" lang="en-IN" sz="16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r>
                        <a:rPr kumimoji="0" lang="en-I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Pb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NH</a:t>
                      </a:r>
                      <a:r>
                        <a:rPr kumimoji="0" lang="en-I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504D"/>
                    </a:solidFill>
                  </a:tcPr>
                </a:tc>
              </a:tr>
              <a:tr h="10410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Averaging time (</a:t>
                      </a:r>
                      <a:r>
                        <a:rPr kumimoji="0" lang="en-IN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hr</a:t>
                      </a:r>
                      <a:r>
                        <a:rPr kumimoji="0" lang="en-I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A7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A7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A7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A7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A7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A7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A7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A7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A7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A7A6"/>
                    </a:solidFill>
                  </a:tcPr>
                </a:tc>
              </a:tr>
              <a:tr h="8986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Indian Standard </a:t>
                      </a:r>
                      <a:r>
                        <a:rPr kumimoji="0" lang="en-I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(µg/m</a:t>
                      </a:r>
                      <a:r>
                        <a:rPr kumimoji="0" lang="en-IN" sz="14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r>
                        <a:rPr kumimoji="0" lang="en-I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D3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D3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60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D3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D3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180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D3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D3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D3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D3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D3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228600" algn="l"/>
                        </a:tabLst>
                      </a:pPr>
                      <a:r>
                        <a:rPr kumimoji="0" lang="en-I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400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D3D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63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i5qs4dv32t01.cloudfront.net/wp-content/uploads/2022/02/Poll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67" y="1265925"/>
            <a:ext cx="7451079" cy="433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5223" y="275648"/>
            <a:ext cx="7435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>
                <a:solidFill>
                  <a:schemeClr val="bg1"/>
                </a:solidFill>
              </a:rPr>
              <a:t>Air quality </a:t>
            </a:r>
            <a:r>
              <a:rPr lang="en-US" sz="4800" b="1" u="sng" dirty="0" smtClean="0">
                <a:solidFill>
                  <a:schemeClr val="bg1"/>
                </a:solidFill>
              </a:rPr>
              <a:t> </a:t>
            </a:r>
            <a:r>
              <a:rPr lang="en-US" sz="4800" b="1" u="sng" dirty="0">
                <a:solidFill>
                  <a:schemeClr val="bg1"/>
                </a:solidFill>
              </a:rPr>
              <a:t>in Hyderabad</a:t>
            </a:r>
            <a:endParaRPr lang="en-US" sz="4800" u="sng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637" y="1265925"/>
            <a:ext cx="3178669" cy="59367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8080" y="5758633"/>
            <a:ext cx="786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https://telanganatoday.com/air-quality-improves-in-hyderabad-2</a:t>
            </a:r>
          </a:p>
        </p:txBody>
      </p:sp>
    </p:spTree>
    <p:extLst>
      <p:ext uri="{BB962C8B-B14F-4D97-AF65-F5344CB8AC3E}">
        <p14:creationId xmlns:p14="http://schemas.microsoft.com/office/powerpoint/2010/main" val="49199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50694" y="240632"/>
            <a:ext cx="65211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en-US" sz="3200" b="1" dirty="0">
                <a:solidFill>
                  <a:schemeClr val="bg1"/>
                </a:solidFill>
              </a:rPr>
              <a:t>Web-based AQI dissemination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3" y="938630"/>
            <a:ext cx="8443885" cy="47473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5993" y="5849578"/>
            <a:ext cx="8253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https://www.iqair.com/in-en/india</a:t>
            </a:r>
          </a:p>
        </p:txBody>
      </p:sp>
    </p:spTree>
    <p:extLst>
      <p:ext uri="{BB962C8B-B14F-4D97-AF65-F5344CB8AC3E}">
        <p14:creationId xmlns:p14="http://schemas.microsoft.com/office/powerpoint/2010/main" val="99044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5910" y="491770"/>
            <a:ext cx="87950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Linux Libertine"/>
              </a:rPr>
              <a:t>NowCast </a:t>
            </a:r>
            <a:r>
              <a:rPr lang="en-US" sz="4800" dirty="0" smtClean="0">
                <a:solidFill>
                  <a:schemeClr val="bg1"/>
                </a:solidFill>
                <a:latin typeface="Linux Libertine"/>
              </a:rPr>
              <a:t>(Air </a:t>
            </a:r>
            <a:r>
              <a:rPr lang="en-US" sz="4800" dirty="0">
                <a:solidFill>
                  <a:schemeClr val="bg1"/>
                </a:solidFill>
                <a:latin typeface="Linux Libertine"/>
              </a:rPr>
              <a:t>quality index)</a:t>
            </a:r>
            <a:endParaRPr lang="en-US" sz="4800" b="0" i="0" dirty="0">
              <a:solidFill>
                <a:schemeClr val="bg1"/>
              </a:solidFill>
              <a:effectLst/>
              <a:latin typeface="Linux Libertine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6989" y="1744454"/>
            <a:ext cx="106920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The PM 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NowCast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 is a 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hlinkClick r:id="rId2" tooltip="Weighted average"/>
              </a:rPr>
              <a:t>weighted average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 of hourly 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hlinkClick r:id="rId3" tooltip="Air monitoring"/>
              </a:rPr>
              <a:t>air monitoring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 data used by the 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hlinkClick r:id="rId4" tooltip="United States Environmental Protection Agency"/>
              </a:rPr>
              <a:t>United States Environmental Protection Agency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 (USEPA) for real-time reporting of the Air Quality Index (AQI) for PM (PM</a:t>
            </a:r>
            <a:r>
              <a:rPr lang="en-US" sz="2400" baseline="-25000" dirty="0">
                <a:solidFill>
                  <a:schemeClr val="bg1"/>
                </a:solidFill>
                <a:latin typeface="Arial" panose="020B0604020202020204" pitchFamily="34" charset="0"/>
              </a:rPr>
              <a:t>10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 or PM</a:t>
            </a:r>
            <a:r>
              <a:rPr lang="en-US" sz="2400" baseline="-25000" dirty="0">
                <a:solidFill>
                  <a:schemeClr val="bg1"/>
                </a:solidFill>
                <a:latin typeface="Arial" panose="020B0604020202020204" pitchFamily="34" charset="0"/>
              </a:rPr>
              <a:t>2.5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).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6989" y="3173287"/>
            <a:ext cx="103712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US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Reference: </a:t>
            </a:r>
            <a:r>
              <a:rPr lang="en-US" dirty="0" smtClean="0">
                <a:solidFill>
                  <a:schemeClr val="bg1"/>
                </a:solidFill>
                <a:hlinkClick r:id="rId6"/>
              </a:rPr>
              <a:t>India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6"/>
              </a:rPr>
              <a:t>https://cpcb.nic.in</a:t>
            </a:r>
            <a:r>
              <a:rPr lang="en-US" dirty="0" smtClean="0">
                <a:solidFill>
                  <a:schemeClr val="bg1"/>
                </a:solidFill>
                <a:hlinkClick r:id="rId6"/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Reference: </a:t>
            </a:r>
            <a:r>
              <a:rPr lang="en-US" dirty="0" smtClean="0">
                <a:solidFill>
                  <a:schemeClr val="bg1"/>
                </a:solidFill>
                <a:hlinkClick r:id="rId7"/>
              </a:rPr>
              <a:t>Telangana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https://tspcb.cgg.gov.in/default.aspx</a:t>
            </a:r>
          </a:p>
        </p:txBody>
      </p:sp>
    </p:spTree>
    <p:extLst>
      <p:ext uri="{BB962C8B-B14F-4D97-AF65-F5344CB8AC3E}">
        <p14:creationId xmlns:p14="http://schemas.microsoft.com/office/powerpoint/2010/main" val="370722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3805" y="1424534"/>
            <a:ext cx="103722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correlation matrix reveals strong positive correlation (0.98) between "NowCast Conc." and "AQI," indicating a significant relationship. Conversely, "Year" and "Month" exhibit negative correlations (-0.18 and -0.99, respectively), suggesting potential inverse associations. "Day" and "Hour" show weak correlations with other variables in the dataset.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60310" y="655093"/>
            <a:ext cx="7342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smtClean="0">
                <a:solidFill>
                  <a:schemeClr val="bg1"/>
                </a:solidFill>
              </a:rPr>
              <a:t>Correlation Matrix</a:t>
            </a:r>
            <a:endParaRPr lang="en-US" sz="4400" b="1" u="sng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009" y="2747973"/>
            <a:ext cx="6181859" cy="394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http://purl.org/dc/dcmitype/"/>
    <ds:schemaRef ds:uri="71af3243-3dd4-4a8d-8c0d-dd76da1f02a5"/>
    <ds:schemaRef ds:uri="http://schemas.microsoft.com/office/2006/metadata/properties"/>
    <ds:schemaRef ds:uri="http://schemas.microsoft.com/office/2006/documentManagement/types"/>
    <ds:schemaRef ds:uri="16c05727-aa75-4e4a-9b5f-8a80a1165891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1376</Words>
  <Application>Microsoft Office PowerPoint</Application>
  <PresentationFormat>Widescreen</PresentationFormat>
  <Paragraphs>260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Arial Black</vt:lpstr>
      <vt:lpstr>Calibri</vt:lpstr>
      <vt:lpstr>Calibri (Headings)</vt:lpstr>
      <vt:lpstr>Franklin Gothic Book</vt:lpstr>
      <vt:lpstr>Gill Sans MT</vt:lpstr>
      <vt:lpstr>Gill Sans MT (Headings)</vt:lpstr>
      <vt:lpstr>Linux Libertine</vt:lpstr>
      <vt:lpstr>Sohne</vt:lpstr>
      <vt:lpstr>Söhne</vt:lpstr>
      <vt:lpstr>Times New Roman</vt:lpstr>
      <vt:lpstr>Office Theme</vt:lpstr>
      <vt:lpstr>HYDERABAD AIR QUALITY 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Executive Summary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2023-12-25T12:43:19Z</dcterms:created>
  <dcterms:modified xsi:type="dcterms:W3CDTF">2024-01-12T11:40:58Z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